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2" r:id="rId6"/>
    <p:sldId id="260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90" r:id="rId15"/>
    <p:sldId id="291" r:id="rId16"/>
    <p:sldId id="273" r:id="rId17"/>
    <p:sldId id="274" r:id="rId18"/>
    <p:sldId id="275" r:id="rId19"/>
    <p:sldId id="292" r:id="rId20"/>
    <p:sldId id="276" r:id="rId21"/>
    <p:sldId id="277" r:id="rId22"/>
    <p:sldId id="278" r:id="rId23"/>
    <p:sldId id="280" r:id="rId24"/>
    <p:sldId id="293" r:id="rId25"/>
    <p:sldId id="29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структуре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условиям реализации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7E7D0E5A-15F0-4A79-93D2-74B666F79F21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результатам освоения ООП ДО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3163A0-2222-4391-B7A4-47EFAF4DD83C}" type="parTrans" cxnId="{636B9E08-166E-4834-8E6A-561866BCEE93}">
      <dgm:prSet/>
      <dgm:spPr/>
      <dgm:t>
        <a:bodyPr/>
        <a:lstStyle/>
        <a:p>
          <a:endParaRPr lang="ru-RU"/>
        </a:p>
      </dgm:t>
    </dgm:pt>
    <dgm:pt modelId="{49512518-6FB4-4441-A1C6-D8C311E86C8E}" type="sibTrans" cxnId="{636B9E08-166E-4834-8E6A-561866BCEE93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ФГОС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4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4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3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7B30F39D-5D23-4CDE-8EC0-8C27C5A911C7}" type="pres">
      <dgm:prSet presAssocID="{7E7D0E5A-15F0-4A79-93D2-74B666F79F21}" presName="node" presStyleLbl="node1" presStyleIdx="2" presStyleCnt="4" custScaleX="1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C029C-EA68-4E53-805C-82EB88945BDE}" type="pres">
      <dgm:prSet presAssocID="{49512518-6FB4-4441-A1C6-D8C311E86C8E}" presName="spacerL" presStyleCnt="0"/>
      <dgm:spPr/>
    </dgm:pt>
    <dgm:pt modelId="{13E76E54-380E-4F3A-AB70-70F2A860FE46}" type="pres">
      <dgm:prSet presAssocID="{49512518-6FB4-4441-A1C6-D8C311E86C8E}" presName="sibTrans" presStyleLbl="sibTrans2D1" presStyleIdx="2" presStyleCnt="3"/>
      <dgm:spPr/>
      <dgm:t>
        <a:bodyPr/>
        <a:lstStyle/>
        <a:p>
          <a:endParaRPr lang="ru-RU"/>
        </a:p>
      </dgm:t>
    </dgm:pt>
    <dgm:pt modelId="{AD8B763D-0505-4D50-BDB5-C81462D6BB51}" type="pres">
      <dgm:prSet presAssocID="{49512518-6FB4-4441-A1C6-D8C311E86C8E}" presName="spacerR" presStyleCnt="0"/>
      <dgm:spPr/>
    </dgm:pt>
    <dgm:pt modelId="{E5DD6FA8-F6B5-442A-A89F-762B0AC3E908}" type="pres">
      <dgm:prSet presAssocID="{EB0A9BD1-F10C-4ABD-8B2E-95B9804CBEA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636B9E08-166E-4834-8E6A-561866BCEE93}" srcId="{B30CE4E9-2459-4130-8076-49675CB6FFAB}" destId="{7E7D0E5A-15F0-4A79-93D2-74B666F79F21}" srcOrd="2" destOrd="0" parTransId="{D03163A0-2222-4391-B7A4-47EFAF4DD83C}" sibTransId="{49512518-6FB4-4441-A1C6-D8C311E86C8E}"/>
    <dgm:cxn modelId="{0129922B-B378-4789-BFAF-7826B84E495B}" type="presOf" srcId="{FAD08D51-E2FD-45E5-BF2C-E85044B3D003}" destId="{1203B883-ADA6-4FE8-9316-8E967D7A177D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5B6E09D5-2FA4-4A47-AD0C-B666C8392D15}" type="presOf" srcId="{EB0A9BD1-F10C-4ABD-8B2E-95B9804CBEAD}" destId="{E5DD6FA8-F6B5-442A-A89F-762B0AC3E908}" srcOrd="0" destOrd="0" presId="urn:microsoft.com/office/officeart/2005/8/layout/equation1"/>
    <dgm:cxn modelId="{A55F03FF-A5CC-4DC2-95A7-9E2E4257F86C}" type="presOf" srcId="{B30CE4E9-2459-4130-8076-49675CB6FFAB}" destId="{F9536BEB-6BA1-4BE3-B179-B9AC510C9298}" srcOrd="0" destOrd="0" presId="urn:microsoft.com/office/officeart/2005/8/layout/equation1"/>
    <dgm:cxn modelId="{76D921F8-A0C0-40C9-97F8-D1D5BBE5DEFB}" type="presOf" srcId="{7E7D0E5A-15F0-4A79-93D2-74B666F79F21}" destId="{7B30F39D-5D23-4CDE-8EC0-8C27C5A911C7}" srcOrd="0" destOrd="0" presId="urn:microsoft.com/office/officeart/2005/8/layout/equation1"/>
    <dgm:cxn modelId="{390C1D48-B3BA-4F5A-B16D-3E148B71F378}" type="presOf" srcId="{B966DE28-621E-47AA-AF4B-FA236561DD49}" destId="{CCC3415B-94EB-4165-AA35-D820A9586B6A}" srcOrd="0" destOrd="0" presId="urn:microsoft.com/office/officeart/2005/8/layout/equation1"/>
    <dgm:cxn modelId="{2D2810D0-0125-45AA-94D1-6E40F0F6B68A}" type="presOf" srcId="{F60F39C9-F28D-4C8C-BB67-6F0241F16778}" destId="{B95F3576-11B7-43EE-964B-5F24636E367A}" srcOrd="0" destOrd="0" presId="urn:microsoft.com/office/officeart/2005/8/layout/equation1"/>
    <dgm:cxn modelId="{C152FE58-FD10-4A1D-9DE2-ACD3509A7B0A}" type="presOf" srcId="{0B4FCE67-E2A9-4CF3-9660-6D1803DCD3AE}" destId="{701B78F6-4137-4668-8C29-B4A3097D7DD0}" srcOrd="0" destOrd="0" presId="urn:microsoft.com/office/officeart/2005/8/layout/equation1"/>
    <dgm:cxn modelId="{F8F81179-1DD2-43E6-AA61-49204B7C0296}" srcId="{B30CE4E9-2459-4130-8076-49675CB6FFAB}" destId="{EB0A9BD1-F10C-4ABD-8B2E-95B9804CBEAD}" srcOrd="3" destOrd="0" parTransId="{C353E40D-CEE9-48D7-ACE7-0CA74A190110}" sibTransId="{3DD64299-18BD-432C-95FA-7631CB1E4D07}"/>
    <dgm:cxn modelId="{11DAC59D-AF28-45AD-B509-B49841FC6DB5}" type="presOf" srcId="{49512518-6FB4-4441-A1C6-D8C311E86C8E}" destId="{13E76E54-380E-4F3A-AB70-70F2A860FE46}" srcOrd="0" destOrd="0" presId="urn:microsoft.com/office/officeart/2005/8/layout/equation1"/>
    <dgm:cxn modelId="{7DF41641-EFDE-4078-958E-63E97E87AC42}" type="presParOf" srcId="{F9536BEB-6BA1-4BE3-B179-B9AC510C9298}" destId="{B95F3576-11B7-43EE-964B-5F24636E367A}" srcOrd="0" destOrd="0" presId="urn:microsoft.com/office/officeart/2005/8/layout/equation1"/>
    <dgm:cxn modelId="{641C0C7C-CE05-458B-931D-39D711DA213C}" type="presParOf" srcId="{F9536BEB-6BA1-4BE3-B179-B9AC510C9298}" destId="{C41E06D1-1DEC-4978-A8AE-E00D05196F2E}" srcOrd="1" destOrd="0" presId="urn:microsoft.com/office/officeart/2005/8/layout/equation1"/>
    <dgm:cxn modelId="{C21D0A80-5C5D-43EA-ACBB-39706BB5617D}" type="presParOf" srcId="{F9536BEB-6BA1-4BE3-B179-B9AC510C9298}" destId="{CCC3415B-94EB-4165-AA35-D820A9586B6A}" srcOrd="2" destOrd="0" presId="urn:microsoft.com/office/officeart/2005/8/layout/equation1"/>
    <dgm:cxn modelId="{C00A3F84-80C3-4E05-A9B6-CBE55C8DC4C5}" type="presParOf" srcId="{F9536BEB-6BA1-4BE3-B179-B9AC510C9298}" destId="{5CB35DB7-F37A-4393-AF7C-755EFD36DA5D}" srcOrd="3" destOrd="0" presId="urn:microsoft.com/office/officeart/2005/8/layout/equation1"/>
    <dgm:cxn modelId="{1D1A58A4-785D-4249-B3B1-105AA678062F}" type="presParOf" srcId="{F9536BEB-6BA1-4BE3-B179-B9AC510C9298}" destId="{701B78F6-4137-4668-8C29-B4A3097D7DD0}" srcOrd="4" destOrd="0" presId="urn:microsoft.com/office/officeart/2005/8/layout/equation1"/>
    <dgm:cxn modelId="{81DA560B-0779-45FE-B4B7-8EFB079FDD43}" type="presParOf" srcId="{F9536BEB-6BA1-4BE3-B179-B9AC510C9298}" destId="{6144A210-B178-48CA-B12A-7C0DA786F1AD}" srcOrd="5" destOrd="0" presId="urn:microsoft.com/office/officeart/2005/8/layout/equation1"/>
    <dgm:cxn modelId="{D5E6EB27-8EE4-44F5-9E7A-BB1A4E17B486}" type="presParOf" srcId="{F9536BEB-6BA1-4BE3-B179-B9AC510C9298}" destId="{1203B883-ADA6-4FE8-9316-8E967D7A177D}" srcOrd="6" destOrd="0" presId="urn:microsoft.com/office/officeart/2005/8/layout/equation1"/>
    <dgm:cxn modelId="{90023189-3CA4-4401-BA18-C97C0401DA93}" type="presParOf" srcId="{F9536BEB-6BA1-4BE3-B179-B9AC510C9298}" destId="{A2DFFB89-4299-4019-A801-5192B64216F4}" srcOrd="7" destOrd="0" presId="urn:microsoft.com/office/officeart/2005/8/layout/equation1"/>
    <dgm:cxn modelId="{5D967879-D741-43EA-8573-71751AC679D3}" type="presParOf" srcId="{F9536BEB-6BA1-4BE3-B179-B9AC510C9298}" destId="{7B30F39D-5D23-4CDE-8EC0-8C27C5A911C7}" srcOrd="8" destOrd="0" presId="urn:microsoft.com/office/officeart/2005/8/layout/equation1"/>
    <dgm:cxn modelId="{49D59C6B-3C2F-44CB-A9C8-73403DB7657E}" type="presParOf" srcId="{F9536BEB-6BA1-4BE3-B179-B9AC510C9298}" destId="{3D5C029C-EA68-4E53-805C-82EB88945BDE}" srcOrd="9" destOrd="0" presId="urn:microsoft.com/office/officeart/2005/8/layout/equation1"/>
    <dgm:cxn modelId="{41E4FDE8-B525-460E-8E4C-7BB7DE64D79E}" type="presParOf" srcId="{F9536BEB-6BA1-4BE3-B179-B9AC510C9298}" destId="{13E76E54-380E-4F3A-AB70-70F2A860FE46}" srcOrd="10" destOrd="0" presId="urn:microsoft.com/office/officeart/2005/8/layout/equation1"/>
    <dgm:cxn modelId="{B0F72328-9D22-4986-9C54-7198CA7C2FFE}" type="presParOf" srcId="{F9536BEB-6BA1-4BE3-B179-B9AC510C9298}" destId="{AD8B763D-0505-4D50-BDB5-C81462D6BB51}" srcOrd="11" destOrd="0" presId="urn:microsoft.com/office/officeart/2005/8/layout/equation1"/>
    <dgm:cxn modelId="{9C2C80F6-5949-415E-A491-E23578FF3EA6}" type="presParOf" srcId="{F9536BEB-6BA1-4BE3-B179-B9AC510C9298}" destId="{E5DD6FA8-F6B5-442A-A89F-762B0AC3E908}" srcOrd="12" destOrd="0" presId="urn:microsoft.com/office/officeart/2005/8/layout/equation1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0CE4E9-2459-4130-8076-49675CB6FFAB}" type="doc">
      <dgm:prSet loTypeId="urn:microsoft.com/office/officeart/2005/8/layout/equation1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F60F39C9-F28D-4C8C-BB67-6F0241F16778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опыта в видах деятельности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00629-E044-4CFF-BD42-A8DD5892D673}" type="parTrans" cxnId="{98280243-5DF2-40A2-BD94-238FB3FC4098}">
      <dgm:prSet/>
      <dgm:spPr/>
      <dgm:t>
        <a:bodyPr/>
        <a:lstStyle/>
        <a:p>
          <a:endParaRPr lang="ru-RU"/>
        </a:p>
      </dgm:t>
    </dgm:pt>
    <dgm:pt modelId="{B966DE28-621E-47AA-AF4B-FA236561DD49}" type="sibTrans" cxnId="{98280243-5DF2-40A2-BD94-238FB3FC4098}">
      <dgm:prSet/>
      <dgm:spPr/>
      <dgm:t>
        <a:bodyPr/>
        <a:lstStyle/>
        <a:p>
          <a:endParaRPr lang="ru-RU"/>
        </a:p>
      </dgm:t>
    </dgm:pt>
    <dgm:pt modelId="{0B4FCE67-E2A9-4CF3-9660-6D1803DCD3AE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первичных представлений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54A04E-1BAB-405A-895D-5430AAC940CA}" type="parTrans" cxnId="{463E12BE-72D5-4B32-91B0-5B44E05FCA64}">
      <dgm:prSet/>
      <dgm:spPr/>
      <dgm:t>
        <a:bodyPr/>
        <a:lstStyle/>
        <a:p>
          <a:endParaRPr lang="ru-RU"/>
        </a:p>
      </dgm:t>
    </dgm:pt>
    <dgm:pt modelId="{FAD08D51-E2FD-45E5-BF2C-E85044B3D003}" type="sibTrans" cxnId="{463E12BE-72D5-4B32-91B0-5B44E05FCA64}">
      <dgm:prSet/>
      <dgm:spPr/>
      <dgm:t>
        <a:bodyPr/>
        <a:lstStyle/>
        <a:p>
          <a:endParaRPr lang="ru-RU"/>
        </a:p>
      </dgm:t>
    </dgm:pt>
    <dgm:pt modelId="{EB0A9BD1-F10C-4ABD-8B2E-95B9804CBEAD}">
      <dgm:prSet phldrT="[Текст]" custT="1"/>
      <dgm:spPr>
        <a:solidFill>
          <a:srgbClr val="FFFFCC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задачи становления первичной ценностной ориентации и социализации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53E40D-CEE9-48D7-ACE7-0CA74A190110}" type="parTrans" cxnId="{F8F81179-1DD2-43E6-AA61-49204B7C0296}">
      <dgm:prSet/>
      <dgm:spPr/>
      <dgm:t>
        <a:bodyPr/>
        <a:lstStyle/>
        <a:p>
          <a:endParaRPr lang="ru-RU"/>
        </a:p>
      </dgm:t>
    </dgm:pt>
    <dgm:pt modelId="{3DD64299-18BD-432C-95FA-7631CB1E4D07}" type="sibTrans" cxnId="{F8F81179-1DD2-43E6-AA61-49204B7C0296}">
      <dgm:prSet/>
      <dgm:spPr/>
      <dgm:t>
        <a:bodyPr/>
        <a:lstStyle/>
        <a:p>
          <a:endParaRPr lang="ru-RU"/>
        </a:p>
      </dgm:t>
    </dgm:pt>
    <dgm:pt modelId="{F9536BEB-6BA1-4BE3-B179-B9AC510C9298}" type="pres">
      <dgm:prSet presAssocID="{B30CE4E9-2459-4130-8076-49675CB6FF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F3576-11B7-43EE-964B-5F24636E367A}" type="pres">
      <dgm:prSet presAssocID="{F60F39C9-F28D-4C8C-BB67-6F0241F16778}" presName="node" presStyleLbl="node1" presStyleIdx="0" presStyleCnt="3" custScaleX="134449" custLinFactNeighborX="-69433" custLinFactNeighborY="2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06D1-1DEC-4978-A8AE-E00D05196F2E}" type="pres">
      <dgm:prSet presAssocID="{B966DE28-621E-47AA-AF4B-FA236561DD49}" presName="spacerL" presStyleCnt="0"/>
      <dgm:spPr/>
    </dgm:pt>
    <dgm:pt modelId="{CCC3415B-94EB-4165-AA35-D820A9586B6A}" type="pres">
      <dgm:prSet presAssocID="{B966DE28-621E-47AA-AF4B-FA236561DD49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CB35DB7-F37A-4393-AF7C-755EFD36DA5D}" type="pres">
      <dgm:prSet presAssocID="{B966DE28-621E-47AA-AF4B-FA236561DD49}" presName="spacerR" presStyleCnt="0"/>
      <dgm:spPr/>
    </dgm:pt>
    <dgm:pt modelId="{701B78F6-4137-4668-8C29-B4A3097D7DD0}" type="pres">
      <dgm:prSet presAssocID="{0B4FCE67-E2A9-4CF3-9660-6D1803DCD3AE}" presName="node" presStyleLbl="node1" presStyleIdx="1" presStyleCnt="3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4A210-B178-48CA-B12A-7C0DA786F1AD}" type="pres">
      <dgm:prSet presAssocID="{FAD08D51-E2FD-45E5-BF2C-E85044B3D003}" presName="spacerL" presStyleCnt="0"/>
      <dgm:spPr/>
    </dgm:pt>
    <dgm:pt modelId="{1203B883-ADA6-4FE8-9316-8E967D7A177D}" type="pres">
      <dgm:prSet presAssocID="{FAD08D51-E2FD-45E5-BF2C-E85044B3D00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A2DFFB89-4299-4019-A801-5192B64216F4}" type="pres">
      <dgm:prSet presAssocID="{FAD08D51-E2FD-45E5-BF2C-E85044B3D003}" presName="spacerR" presStyleCnt="0"/>
      <dgm:spPr/>
    </dgm:pt>
    <dgm:pt modelId="{E5DD6FA8-F6B5-442A-A89F-762B0AC3E908}" type="pres">
      <dgm:prSet presAssocID="{EB0A9BD1-F10C-4ABD-8B2E-95B9804CBEAD}" presName="node" presStyleLbl="node1" presStyleIdx="2" presStyleCnt="3" custScaleX="189141" custScaleY="84122" custLinFactNeighborX="13995" custLinFactNeighborY="6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C1055B-C2F2-4687-80C1-7490ACFF4D92}" type="presOf" srcId="{F60F39C9-F28D-4C8C-BB67-6F0241F16778}" destId="{B95F3576-11B7-43EE-964B-5F24636E367A}" srcOrd="0" destOrd="0" presId="urn:microsoft.com/office/officeart/2005/8/layout/equation1"/>
    <dgm:cxn modelId="{463E12BE-72D5-4B32-91B0-5B44E05FCA64}" srcId="{B30CE4E9-2459-4130-8076-49675CB6FFAB}" destId="{0B4FCE67-E2A9-4CF3-9660-6D1803DCD3AE}" srcOrd="1" destOrd="0" parTransId="{D654A04E-1BAB-405A-895D-5430AAC940CA}" sibTransId="{FAD08D51-E2FD-45E5-BF2C-E85044B3D003}"/>
    <dgm:cxn modelId="{EA47BFF6-FA5D-4F8A-BCBF-27FAAFB81E69}" type="presOf" srcId="{B966DE28-621E-47AA-AF4B-FA236561DD49}" destId="{CCC3415B-94EB-4165-AA35-D820A9586B6A}" srcOrd="0" destOrd="0" presId="urn:microsoft.com/office/officeart/2005/8/layout/equation1"/>
    <dgm:cxn modelId="{D66D4593-8EFD-41D4-B4C2-0655EF25861A}" type="presOf" srcId="{FAD08D51-E2FD-45E5-BF2C-E85044B3D003}" destId="{1203B883-ADA6-4FE8-9316-8E967D7A177D}" srcOrd="0" destOrd="0" presId="urn:microsoft.com/office/officeart/2005/8/layout/equation1"/>
    <dgm:cxn modelId="{98280243-5DF2-40A2-BD94-238FB3FC4098}" srcId="{B30CE4E9-2459-4130-8076-49675CB6FFAB}" destId="{F60F39C9-F28D-4C8C-BB67-6F0241F16778}" srcOrd="0" destOrd="0" parTransId="{E5B00629-E044-4CFF-BD42-A8DD5892D673}" sibTransId="{B966DE28-621E-47AA-AF4B-FA236561DD49}"/>
    <dgm:cxn modelId="{C4E1A6DB-6EB1-44A5-8472-0810349A8D4E}" type="presOf" srcId="{0B4FCE67-E2A9-4CF3-9660-6D1803DCD3AE}" destId="{701B78F6-4137-4668-8C29-B4A3097D7DD0}" srcOrd="0" destOrd="0" presId="urn:microsoft.com/office/officeart/2005/8/layout/equation1"/>
    <dgm:cxn modelId="{D7858D57-0F85-4CF4-84F5-9C0C385DE5BE}" type="presOf" srcId="{B30CE4E9-2459-4130-8076-49675CB6FFAB}" destId="{F9536BEB-6BA1-4BE3-B179-B9AC510C9298}" srcOrd="0" destOrd="0" presId="urn:microsoft.com/office/officeart/2005/8/layout/equation1"/>
    <dgm:cxn modelId="{F8F81179-1DD2-43E6-AA61-49204B7C0296}" srcId="{B30CE4E9-2459-4130-8076-49675CB6FFAB}" destId="{EB0A9BD1-F10C-4ABD-8B2E-95B9804CBEAD}" srcOrd="2" destOrd="0" parTransId="{C353E40D-CEE9-48D7-ACE7-0CA74A190110}" sibTransId="{3DD64299-18BD-432C-95FA-7631CB1E4D07}"/>
    <dgm:cxn modelId="{E786583F-8FAB-44F4-92F2-F784D08182B1}" type="presOf" srcId="{EB0A9BD1-F10C-4ABD-8B2E-95B9804CBEAD}" destId="{E5DD6FA8-F6B5-442A-A89F-762B0AC3E908}" srcOrd="0" destOrd="0" presId="urn:microsoft.com/office/officeart/2005/8/layout/equation1"/>
    <dgm:cxn modelId="{147671F9-D46D-455A-B89D-F94494A99A16}" type="presParOf" srcId="{F9536BEB-6BA1-4BE3-B179-B9AC510C9298}" destId="{B95F3576-11B7-43EE-964B-5F24636E367A}" srcOrd="0" destOrd="0" presId="urn:microsoft.com/office/officeart/2005/8/layout/equation1"/>
    <dgm:cxn modelId="{479AA1CC-91A1-46D6-AA0D-AD30833E3EE2}" type="presParOf" srcId="{F9536BEB-6BA1-4BE3-B179-B9AC510C9298}" destId="{C41E06D1-1DEC-4978-A8AE-E00D05196F2E}" srcOrd="1" destOrd="0" presId="urn:microsoft.com/office/officeart/2005/8/layout/equation1"/>
    <dgm:cxn modelId="{D6B65366-F3F6-4EA7-8DE7-685379276631}" type="presParOf" srcId="{F9536BEB-6BA1-4BE3-B179-B9AC510C9298}" destId="{CCC3415B-94EB-4165-AA35-D820A9586B6A}" srcOrd="2" destOrd="0" presId="urn:microsoft.com/office/officeart/2005/8/layout/equation1"/>
    <dgm:cxn modelId="{DA22FCF4-3456-4294-9364-F6D44585625A}" type="presParOf" srcId="{F9536BEB-6BA1-4BE3-B179-B9AC510C9298}" destId="{5CB35DB7-F37A-4393-AF7C-755EFD36DA5D}" srcOrd="3" destOrd="0" presId="urn:microsoft.com/office/officeart/2005/8/layout/equation1"/>
    <dgm:cxn modelId="{7EF54602-DA14-447F-8043-CE1D9FE95390}" type="presParOf" srcId="{F9536BEB-6BA1-4BE3-B179-B9AC510C9298}" destId="{701B78F6-4137-4668-8C29-B4A3097D7DD0}" srcOrd="4" destOrd="0" presId="urn:microsoft.com/office/officeart/2005/8/layout/equation1"/>
    <dgm:cxn modelId="{AE9978FC-1E4D-4E23-9DD4-8CD10ECA4043}" type="presParOf" srcId="{F9536BEB-6BA1-4BE3-B179-B9AC510C9298}" destId="{6144A210-B178-48CA-B12A-7C0DA786F1AD}" srcOrd="5" destOrd="0" presId="urn:microsoft.com/office/officeart/2005/8/layout/equation1"/>
    <dgm:cxn modelId="{CBF5FA9F-F02E-493C-90E6-ACDAF5E6D416}" type="presParOf" srcId="{F9536BEB-6BA1-4BE3-B179-B9AC510C9298}" destId="{1203B883-ADA6-4FE8-9316-8E967D7A177D}" srcOrd="6" destOrd="0" presId="urn:microsoft.com/office/officeart/2005/8/layout/equation1"/>
    <dgm:cxn modelId="{09A8D5B2-D0E0-4113-9DFD-E6352DD0A331}" type="presParOf" srcId="{F9536BEB-6BA1-4BE3-B179-B9AC510C9298}" destId="{A2DFFB89-4299-4019-A801-5192B64216F4}" srcOrd="7" destOrd="0" presId="urn:microsoft.com/office/officeart/2005/8/layout/equation1"/>
    <dgm:cxn modelId="{6B3A5C9F-A55B-463E-86BE-59AD4A295844}" type="presParOf" srcId="{F9536BEB-6BA1-4BE3-B179-B9AC510C9298}" destId="{E5DD6FA8-F6B5-442A-A89F-762B0AC3E908}" srcOrd="8" destOrd="0" presId="urn:microsoft.com/office/officeart/2005/8/layout/equation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8413E-4630-4626-9D50-CC3959F0A68A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5408-A0DA-4CBF-B63B-2A10F9C53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DE2BE-2D53-412C-854E-0F2193399631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C8C22-9960-4A40-B028-C7CD47D55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12B25-8C3F-4DE9-937D-C3993624164A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E88B1-0B2A-48EF-8FDA-A5EC3C356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715A4-A488-4907-AD8E-DBBEC7893902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6195A-748F-4F18-866D-673E0A8930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42CD9-CAF7-4239-856E-C8A15FFF8C0F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3D71B-6A1C-44A7-963D-B4F38D1B4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90CCA-213E-4CB3-8041-AD55DC1AFC58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1109A-11EA-47E7-B7A1-23A9D1AA6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2D223-A6B0-4044-8353-11A3A903D30E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AE928-7CDA-4EF4-A513-09872FD73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0DB29-B623-493F-81D5-28C178226B88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0876-0442-43D6-BBDB-949EFA84D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5DBD7-D9FE-4660-925D-E62A33999672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50B2-895C-4975-B6D9-1CC422FF4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47A21-69E0-48E6-865D-284D247A2011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51C93-9569-44B2-A9DF-31012A60C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7B42-C0A2-4070-937C-E075CBE4E785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BFA3D-0ABD-4AFB-8CBB-DF1442A9EB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01A0ECB4-1DB3-4B78-BECB-A12B3CE60082}" type="datetimeFigureOut">
              <a:rPr lang="ru-RU"/>
              <a:pPr>
                <a:defRPr/>
              </a:pPr>
              <a:t>02.10.2013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E8A78D4-CF16-4A08-8D7D-EF3F0FBEE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564" y="2420888"/>
            <a:ext cx="9005992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«ФГОС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– ориентир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развития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системы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дошкольного образования в РФ»</a:t>
            </a:r>
          </a:p>
        </p:txBody>
      </p:sp>
      <p:sp>
        <p:nvSpPr>
          <p:cNvPr id="13315" name="Прямоугольник 4"/>
          <p:cNvSpPr>
            <a:spLocks noChangeArrowheads="1"/>
          </p:cNvSpPr>
          <p:nvPr/>
        </p:nvSpPr>
        <p:spPr bwMode="auto">
          <a:xfrm>
            <a:off x="3132138" y="384175"/>
            <a:ext cx="5541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«В ногу со временем: изучаем проект ФГОС ДО!»</a:t>
            </a:r>
            <a:endParaRPr lang="ru-RU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3779838" y="6021388"/>
            <a:ext cx="1597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сентябрь 2013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332656"/>
            <a:ext cx="315150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Понятие ФГОС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7858125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(англ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standart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норма, образец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«образец, эталон, модель, принимаемые за исходные для сопоставления с ними др. подобных объектов»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763" y="2060575"/>
            <a:ext cx="7880350" cy="1439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комплекс норм, правил, требований, которые устанавливаются на основе достижений науки, техники и передового опыта; минимальные требования (к продукции), устанавливаемые с целью защиты здоровья и безопасности потребителей; гарантии – условия и механизмы, обеспечивающие беспрепятственное пользование правами и их всестороннюю охрану»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988" y="3716338"/>
            <a:ext cx="7858125" cy="2952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Стандарт в образовании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должен выступать гарантией конституционного права российского гражданина, права любого человека на качественное образование.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система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основных параметров, которые принимаются в качестве государственной нормы образованности, отражающей общественный идеал и учитывающей возможности реальной личности и системы образования по достижению этого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идеала.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отражает согласованные социально-культурные, общественно-государственные ожидания относительно уровня ДО, которые являются ориентирами для учредителей дошкольных Организаций, специалистов системы образования, семей воспитанников и широкой общественности.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325805"/>
            <a:ext cx="32621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Цели  ФГОС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700213"/>
            <a:ext cx="7848600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государством равенства возможностей для каждого ребёнка в получении качественного дошкольного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образования;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5927" y="116632"/>
            <a:ext cx="36740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Задачи  ФГОС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179388" y="728663"/>
            <a:ext cx="8713787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>
                <a:latin typeface="Candara" pitchFamily="34" charset="0"/>
              </a:rPr>
              <a:t>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сохранение и поддержка индивидуальности ребёнка, развитие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общей культуры воспитанников, развитие их нравственных, интеллектуальных, физических, эстетических качеств, инициативности, самостоятельности и ответственности, формирования предпосылок учебной деятельности;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вариативности и разнообразия содержания образовательных программ и организационных форм уровня дошкольного образования с учётом образовательных потребностей и способностей воспитанников;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формирование социокультурной среды, соответствующей возрастным и индивидуальным особенностям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обеспечение преемственности основных образовательных программ дошкольного и начального общего образования;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 определение направлений для систематического межведомственного взаимодействия, а также взаимодействия педагогических и общественных объединений (в том числе сетевого).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7999" y="325805"/>
            <a:ext cx="606897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Основные функции ФГОС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3988" y="1125538"/>
            <a:ext cx="6911975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права на качественное дошкольное образование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638" y="1916113"/>
            <a:ext cx="6913562" cy="649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единого образовательного пространства в условиях содержательной и организационной вариативности дошкольного образования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638" y="2708275"/>
            <a:ext cx="6913562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гуманизация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образования, ориентирующей на приоритет общечеловеческих ценностей, жизни и здоровья ребенка, свободного развития его личности в современном обществе и государстве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988" y="3536950"/>
            <a:ext cx="6911975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3988" y="4337050"/>
            <a:ext cx="6911975" cy="649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критериально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-оценочная функция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638" y="5229225"/>
            <a:ext cx="6913562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преемственности с федеральным государственным образовательным стандартом общего образования, основными общеобразовательными программами общего образования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213" y="6029325"/>
            <a:ext cx="6911975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оптимизация образовательных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22581"/>
            <a:ext cx="75228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Совокупность требований ФГОС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08072" y="1340768"/>
          <a:ext cx="867502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3825" y="1893888"/>
            <a:ext cx="8737600" cy="6477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утверждается Организацией самостоятельно в соответствии с настоящим Стандартом и с учётом Примерных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  (Закон РФ «Об образовании», ст.12.6)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2875" y="2924175"/>
            <a:ext cx="8737600" cy="8651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образовательных, педагогических и организационно-управленческих задач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75" y="4149725"/>
            <a:ext cx="8737600" cy="1366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может разрабатывать и реализовывать различные Программы для дошкольных образовательных групп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разной продолжительностью пребывания детей в течение суток, в том числе групп кратковременного пребывания детей, полного и продлённого дня, и для групп детей разного возраста от двух месяцев до восьми лет, в том числе разновозрастных групп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4625" y="5876925"/>
            <a:ext cx="8737600" cy="6842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 в одной Организации могут действовать на основе различных Программ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188640"/>
            <a:ext cx="68941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структуре ООП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2250" y="1052513"/>
            <a:ext cx="4087813" cy="15128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Направления: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коммуникативно-личностное развитие;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речевое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художественно-эстетическое развитие;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физическое развитие.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8275" y="4652963"/>
            <a:ext cx="7356475" cy="18716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Обязательная часть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(60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%)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предполагает комплексность подхода, обеспечивая развитие воспитанников во всех четырёх взаимодополняющих образовательных областях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формируемая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участниками образовательных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отношений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40 %)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составляют выбранные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и/или разработанные самостоятельно участниками образовательных отношений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парциальные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программы, методики, формы организации образовательной работы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4950" y="2852738"/>
            <a:ext cx="7132638" cy="15763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Аспекты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социальной ситуации развития ребёнка дошкольного возраста: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предметно-пространственная развивающая образовательная среда;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характер взаимодействия со взрослыми;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характер взаимодействия с другими детьми;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система отношений ребёнка к миру, к другим людям, к себе самому.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0025" y="3357563"/>
            <a:ext cx="8678863" cy="32400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становления первичной ценностной ориентации и социализации: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уважительного отношения и чувства принадлежности к своей семье, малой и большой родине;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формирование основ собственной безопасности и безопасности окружающего мира (в быту, социуме,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общепринятыми нормами и правилами поведения в социуме на основе первичных ценностно-моральных представлений о том, «что такое хорошо и что такое плохо»;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овладение элементарными нормами и правилами здорового образа жизни (в питании, двигательном режиме, закаливании, при формировании полезных привычек и др.);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развитие эмоционально-ценностного восприятия произведений искусства (словесного, музыкального, изобразительного), мира природы.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260648"/>
            <a:ext cx="53876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Обязательная часть  ООП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99688" y="891387"/>
          <a:ext cx="8675021" cy="2393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388" y="407988"/>
            <a:ext cx="5380037" cy="6340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Приобретение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опыта в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видах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основных движениях (ходьбе, беге, прыжках, лазанье и др.), а также при катании на самокате, санках, велосипеде, ходьбе на лыжах, в спортивных играх;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(сюжетной игры, в том числе сюжетно-ролевой, режиссёрской и игры с правилами);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(конструктивного общения и взаимодействия со взрослыми и сверстниками, устной речью как основным средством общения);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(исследования объектов окружающего мира и экспериментирования с ними);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восприятия художественной литературы и фольклора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элементарной трудовой деятельности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(самообслуживания, бытового труда, труда в природе);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конструирования из различных материалов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(строительного материала, конструкторов, модулей, бумаги, природного материала и т.д.);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изобразительной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(рисования, лепки, аппликации);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музыкальной (пения, музыкально-ритмических движений, игры на детских музыкальных инструментах).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24525" y="403225"/>
            <a:ext cx="3225800" cy="63388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первичных представлений: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себе, других людях, социальных нормах и культурных традициях общения, объектах окружающего мира (предметах, явлениях, отношениях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о планете Земля как общем доме людей, об особенностях её природы, многообразии культур стран и народов мира.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260647"/>
            <a:ext cx="724108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Часть, формируемая участниками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образовательных отношений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0188" y="2078038"/>
            <a:ext cx="8678862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учитывает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образовательные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потребности и интересы воспитанников, членов их семей и педагогов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9238" y="3257550"/>
            <a:ext cx="868045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ориентирована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специфику национальных, социокультурных, экономических, климатических условий, в которых осуществляется образовательный процесс;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поддержку интересов педагогических работников Организации, реализация которых соответствует целям и задачам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сложившиеся традиции Организации (группы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238" y="5300663"/>
            <a:ext cx="8680450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251" y="188640"/>
            <a:ext cx="86478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условиям реализации ООП 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4140200" y="-819150"/>
            <a:ext cx="576263" cy="7777163"/>
          </a:xfrm>
          <a:prstGeom prst="leftBrac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188" y="3357563"/>
            <a:ext cx="8678862" cy="3311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социальной ситуации развития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участников образовательных отношений, включая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образовательной среды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которая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гарантирует охрану и укрепление физического и психического здоровья воспитанников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эмоциональное и морально-нравственное благополучие воспитанников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способствует профессиональному развитию педагогических работников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создаёт условия для развивающего вариативного дошкольного образования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обеспечивает его открытость и мотивирующий характер.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9550" y="1493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 условия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36750" y="835025"/>
            <a:ext cx="1555750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кадровые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51250" y="1768475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24475" y="858838"/>
            <a:ext cx="1554163" cy="1108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64388" y="1412875"/>
            <a:ext cx="1554162" cy="1106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предметно-пространственная среда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225" y="2868613"/>
            <a:ext cx="3960813" cy="25685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педагогических работников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исключать перегрузки, влияющие на надлежащее исполнение ими их профессиональных обязанностей, тем самым снижающие необходимое индивидуальное внимание к воспитанникам и способные негативно отразиться на благополучии и развитии детей.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412875"/>
            <a:ext cx="3960812" cy="133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диагностики и коррекции нарушений развития и социальной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адаптации детей с ОВЗ,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оказания ранней коррекционной помощи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6100" y="4687888"/>
            <a:ext cx="4613275" cy="1262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Предельная наполняемость групп устанавливается в соответствии с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правилами и нормативами.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97363" y="1412875"/>
            <a:ext cx="4672012" cy="30956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Организации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проводиться оценка развития детей, его динамики, в том числе измерение их личностных образовательных результатов. Такая оценка производится педагогом совместно с педагогом-психологом в рамках психолого-педагогической диагностики6 (или мониторинга).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ребёнка в психолого-педагогической диагностике (мониторинге)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допускается только с согласия его родителей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8913" y="5634038"/>
            <a:ext cx="4032250" cy="1025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создаёт условия для медицинского сопровождения детей в целях охраны и укрепления их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здоровья.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850" y="1844675"/>
            <a:ext cx="8424863" cy="46085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педагогического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работника должны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быть сформированы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компетенции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необходимые для создания социальной ситуации развития воспитанников, соответствующей специфике дошкольного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возраста: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эмоционального благополучия каждого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организацию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конструктивного взаимодействия детей в группе в разных видах деятельности, создание условий для свободного выбора детьми деятельности, участников совместной деятельности,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материалов;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развивающего вариативного образования, ориентированного на зону ближайшего развития каждого воспитанника и учитывающего его психолого-возрастные и индивидуальные возможности;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открытый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 образовательного процесса на основе сотрудничества с семьями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воспитанников;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7"/>
            <a:ext cx="814197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 психолого-педагогическим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2238" y="3933825"/>
            <a:ext cx="7561262" cy="2403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должна создавать возможности: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предоставления информации о Программе семье и всем заинтересованным лицам, вовлечённым в образовательный процесс, а также широкой общественности;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педагогов по поиску, использованию материалов, обеспечивающих реализацию Программы, в том числе в информационной среде;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для обсуждения с родителями (законными представителями) воспитанников вопросов, связанных с реализацией Программы.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825" y="1628775"/>
            <a:ext cx="7600950" cy="20939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Организации должны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быть созданы условия для: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повышения квалификации педагогических и руководящих работников (в том числе по их выбору) и их профессионального развития;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консультативной поддержки педагогов и родителей по вопросам инклюзивного образования в случае его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организационно-методического сопровождения процесса реализации Программы, в том числе в плане взаимодействия с социумом.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кадровым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906463"/>
            <a:ext cx="8497888" cy="16573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должна быть укомплектована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квалифицированными кадрами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профессиональное образование или среднее профессиональное образование по направлению подготовки "Образование и педагогика" без предъявления требований к стажу работы либо высшее профессиональное образование или среднее профессиональное образование и дополнительное профессиональное образование по направлению подготовки "Образование и педагогика" без предъявления требований к стажу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работы», ЕКС от 26.08.2010 г.).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0825" y="2781300"/>
            <a:ext cx="8497888" cy="19891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осуществляется: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воспитателями в течение всего времени пребывания воспитанников в Организации. Каждая группа должна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непрерывно сопровождаться воспитателем или другим педагогом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иными педагогическими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работниками,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соответствующие должности для которых устанавливаются Организацией самостоятельно в зависимости от содержания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в создании условий, необходимых для реализации образовательной программы,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принимают участие помощники воспитателя и другие работники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4883150"/>
            <a:ext cx="8497888" cy="18589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требует от Организации осуществления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управления образовательной деятельностью, методического обеспечения реализации Программы, ведения бухгалтерского учёта, финансово-хозяйственной и хозяйственной деятельности, необходимого медицинского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сопровождения.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решения этих задач привлекается соответствующий квалифицированный персонал в качестве сотрудников Организации и/или заключаются договора с организациями, предоставляющими соответствующие услуги.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7"/>
            <a:ext cx="734481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материально-техническим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9075" y="1773238"/>
            <a:ext cx="8497888" cy="45593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требования, определяемые в соответствии с санитарно-эпидемиологическими правилами и нормативами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числе: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зданиям (помещениям) и участкам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водоснабжению, канализации, отоплению и вентиляции зданий (помещения) Организации (группы);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набору и площадям образовательных помещений, их отделке и оборудованию;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искусственному и естественному освещению образовательных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санитарному состоянию и содержанию помещений;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к оснащению помещений для качественного питания воспитанников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требования, определяемые в соответствии с правилами пожарной безопасности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оснащённость помещений для работы медицинского персонала в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7488" y="1052513"/>
            <a:ext cx="8497887" cy="23764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условия реализации Программы должны: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обеспечивать Организации возможность выполнения требований Стандарта к условиям реализации и структуре Программы;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обеспечивать реализацию обязательной части Программы и части, формируемой участниками образовательного процесса, учитывая вариативность индивидуальных траекторий развития воспитанников;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отражать структуру и объём расходов, необходимых для реализации Программы, а также механизм их формирования.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7325" y="3860800"/>
            <a:ext cx="8496300" cy="25923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Объём финансового обеспечения реализации Программы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определяется исходя из Требований к условиям реализации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ООП ДО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данного Стандарта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должен быть достаточным и необходимым для осуществления Организацией расходов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оплату труда работников, реализующих Программу;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на средства обучения, соответствующие материалы, в том числе расходные, игровое, спортивное, оздоровительное оборудование, инвентарь, оплату услуг связи, в том числе расходов, связанных с подключением к информационной сети Интернет;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связанных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дополнительным профессиональным образованием педагогических работников по профилю их деятельности;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иных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связанных с реализацией Программы.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7"/>
            <a:ext cx="7992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финансовым условиям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4650" y="1052513"/>
            <a:ext cx="8496300" cy="172878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государственных гарантий на получение гражданами общедоступного и бесплатного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за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счёт средств соответствующих бюджетов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в государственных, муниципальных и негосударственных организациях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основе нормативов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финансирования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образовательных услуг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обеспечивающих реализацию Программы в соответствии со Стандартом.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938" y="2997200"/>
            <a:ext cx="8496300" cy="16557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реализации Программы бюджетного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и/или автономного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учреждения осуществляется исходя из стоимости услуг на основе государственного (муниципального) задания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учредителя на оказание государственных (муниципальных) услуг по реализации Программы в соответствии с требованиями Стандарта по каждому виду и направленности образовательных программ с учётом форм обучения в соответствии с ведомственным перечнем услуг.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288" y="4941888"/>
            <a:ext cx="8497887" cy="16557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составлении проектов бюджетов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учитываться нормативы финансирования, определяемые органами государственной власти субъектов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РФ,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соответствии с которыми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местным бюджетам предоставляются субвенции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7"/>
            <a:ext cx="777686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Требования к развивающей предметно-пространственной среде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1460500"/>
            <a:ext cx="8642350" cy="11525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(РППС)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максимальную реализацию образовательного потенциала пространства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Организации (группы,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участка)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материалов, оборудования и инвентаря для развития детей дошкольного возраста, охраны и укрепления их здоровья, учёта особенностей и коррекции недостатков их развития.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600" y="3994150"/>
            <a:ext cx="8664575" cy="18002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обеспечивать: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реализацию различных образовательных программ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используемых в образовательном процессе Организации;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инклюзивного образования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случае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его организации);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учёт национально-культурных, климатических условий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которых осуществляется образовательный процесс.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2795588"/>
            <a:ext cx="8664575" cy="10080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должна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обеспечивать возможность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общения и совместной деятельности детей и взрослых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том числе детей разного возраста), во всей группе и в малых группах,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двигательной активности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для уединения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5937250"/>
            <a:ext cx="8664575" cy="7921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РППС Организации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(группы) должна быть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содержательно насыщенной, трансформируемой, полифункциональной, вариативной, доступной и безопасной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52" y="188640"/>
            <a:ext cx="869750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Требования к результатам освоения ООП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4625" y="2133600"/>
            <a:ext cx="8680450" cy="9350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инициативность и самостоятельность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разных видах деятельности – игре, общении, конструировании и др.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выбирать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себе род занятий, участников совместной деятельности, обнаруживает способность к воплощению разнообразных замыслов;</a:t>
            </a:r>
          </a:p>
        </p:txBody>
      </p:sp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215900" y="1268413"/>
            <a:ext cx="84597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Целевые  ориентиры ДО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социальные и психологические характеристики возможных достижений ребёнка на этапе завершения уровня ДО.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6363" y="3429000"/>
            <a:ext cx="8748712" cy="13985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уверен в своих силах, открыт внешнему миру, положительно относится к себе и к другим, обладает чувством собственного достоинства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Активно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взаимодействует со сверстниками и взрослыми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участвует в совместных играх. Способен договариваться, учитывать интересы и чувства других, сопереживать неудачам и радоваться успехам других, стараться разрешать конфликты;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6363" y="5013325"/>
            <a:ext cx="8748712" cy="13398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обладает развитым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воображением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которое реализуется в разных видах деятельности. Способность ребёнка 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фантазии, творчеству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интенсивно развивается и проявляется в игре. Ребёнок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владеет разными формами и видами игры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Умеет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подчиняться разным правилам и социальным нормам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различать условную и реальную ситуации, в том числе игровую и учебную;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5575" y="4076700"/>
            <a:ext cx="8680450" cy="26003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проявляет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любознательность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задаёт вопросы, касающиеся близких и далёких предметов и явлений, интересуется причинно-следственными связями (как? почему? зачем?), пытается самостоятельно придумывать объяснения явлениям природы и поступкам людей. Склонен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наблюдать, экспериментировать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Обладает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начальными знаниями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себе, о предметном, природном, социальном и культурном мире, в котором он живёт. Знаком с книжной культурой, с детской литературой, обладает элементарными представлениями из области живой природы, естествознания, математики, истории и т. п., у ребёнка складываются предпосылки грамотности. Ребёнок способен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принятию собственных решений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опираясь на свои знания и умения в различных сферах действительности.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575" y="3141663"/>
            <a:ext cx="8680450" cy="6667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ребёнок способен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волевым усилиям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разных видах деятельности, преодолевать сиюминутные побуждения, доводить до конца начатое дело;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4463" y="2060575"/>
            <a:ext cx="8680450" cy="8445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у ребёнка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развита крупная и мелкая мот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орика. Он может контролировать свои движения и управлять ими, обладает развитой потребностью бегать, прыгать, мастерить поделки из различных материалов и т. п.;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913" y="1052513"/>
            <a:ext cx="8678862" cy="7921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творческие способности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 также проявляются в рисовании, придумывании сказок, танцах, пении и т. п. Ребёнок может фантазировать вслух, играть звуками и словами. Хорошо понимает устную речь и может выражать свои мысли и желания;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93675" y="1239838"/>
            <a:ext cx="8680450" cy="6683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определяются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независимо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форм реализации Программы, а также от её характера, особенностей развития воспитанников и видов Организации, реализующей Программу.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3675" y="2492375"/>
            <a:ext cx="8699500" cy="17287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подлежат непосредственной оценке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 виде педагогической диагностики (мониторинга), 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являются основой объективной оценки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соответствия установленным требованиям образовательной деятельности и подготовки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воспитанников.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Программы не сопровождается проведением промежуточных аттестаций и итоговой аттестации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воспитанников.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213" y="4941888"/>
            <a:ext cx="8678862" cy="12239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выступают основаниями преемственности дошкольного и начального общего образования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При соблюдении требований к условиям реализации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настоящие целевые ориентиры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предполагают формирование у детей дошкольного возраста предпосылок учебной деятельности на этапе завершения ими дошкольного образования.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260647"/>
            <a:ext cx="504056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Целевые ориентиры ДО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36100" y="641526"/>
            <a:ext cx="5871800" cy="646331"/>
          </a:xfr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Этапы разработки ФГОС ДО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6866" name="Рисунок 3" descr="http://ic.pics.livejournal.com/mon_ru/38423652/211501/211501_original.jpg"/>
          <p:cNvPicPr>
            <a:picLocks noChangeAspect="1" noChangeArrowheads="1"/>
          </p:cNvPicPr>
          <p:nvPr/>
        </p:nvPicPr>
        <p:blipFill>
          <a:blip r:embed="rId2"/>
          <a:srcRect t="23010"/>
          <a:stretch>
            <a:fillRect/>
          </a:stretch>
        </p:blipFill>
        <p:spPr bwMode="auto">
          <a:xfrm>
            <a:off x="285750" y="2071688"/>
            <a:ext cx="84296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1716088" y="485775"/>
            <a:ext cx="5527675" cy="55276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Oval 7"/>
          <p:cNvSpPr/>
          <p:nvPr/>
        </p:nvSpPr>
        <p:spPr>
          <a:xfrm>
            <a:off x="2513013" y="1282700"/>
            <a:ext cx="3933825" cy="3933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606550" y="739775"/>
            <a:ext cx="5773738" cy="5354638"/>
            <a:chOff x="3225914" y="740001"/>
            <a:chExt cx="5774037" cy="5354441"/>
          </a:xfrm>
        </p:grpSpPr>
        <p:grpSp>
          <p:nvGrpSpPr>
            <p:cNvPr id="37926" name="Group 53"/>
            <p:cNvGrpSpPr>
              <a:grpSpLocks/>
            </p:cNvGrpSpPr>
            <p:nvPr/>
          </p:nvGrpSpPr>
          <p:grpSpPr bwMode="auto">
            <a:xfrm flipH="1">
              <a:off x="6088309" y="3182800"/>
              <a:ext cx="2911642" cy="2911642"/>
              <a:chOff x="3225914" y="3182800"/>
              <a:chExt cx="2911642" cy="2911642"/>
            </a:xfrm>
          </p:grpSpPr>
          <p:sp>
            <p:nvSpPr>
              <p:cNvPr id="13" name="Rounded Rectangle 54"/>
              <p:cNvSpPr/>
              <p:nvPr/>
            </p:nvSpPr>
            <p:spPr>
              <a:xfrm rot="18000000" flipH="1">
                <a:off x="3722163" y="4615738"/>
                <a:ext cx="2911368" cy="46039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4" name="Rounded Rectangle 55"/>
              <p:cNvSpPr/>
              <p:nvPr/>
            </p:nvSpPr>
            <p:spPr>
              <a:xfrm rot="19800000" flipH="1">
                <a:off x="3225914" y="4016480"/>
                <a:ext cx="2911626" cy="46036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37927" name="Group 4"/>
            <p:cNvGrpSpPr>
              <a:grpSpLocks/>
            </p:cNvGrpSpPr>
            <p:nvPr/>
          </p:nvGrpSpPr>
          <p:grpSpPr bwMode="auto">
            <a:xfrm>
              <a:off x="3225914" y="3182800"/>
              <a:ext cx="2911642" cy="2911642"/>
              <a:chOff x="3225914" y="3182800"/>
              <a:chExt cx="2911642" cy="2911642"/>
            </a:xfrm>
          </p:grpSpPr>
          <p:sp>
            <p:nvSpPr>
              <p:cNvPr id="11" name="Rounded Rectangle 27"/>
              <p:cNvSpPr/>
              <p:nvPr/>
            </p:nvSpPr>
            <p:spPr>
              <a:xfrm rot="18000000" flipH="1">
                <a:off x="3722163" y="4615738"/>
                <a:ext cx="2911368" cy="46039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2" name="Rounded Rectangle 28"/>
              <p:cNvSpPr/>
              <p:nvPr/>
            </p:nvSpPr>
            <p:spPr>
              <a:xfrm rot="19800000" flipH="1">
                <a:off x="3225914" y="4016480"/>
                <a:ext cx="2911626" cy="46036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dir="5400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9" name="Rounded Rectangle 19"/>
            <p:cNvSpPr/>
            <p:nvPr/>
          </p:nvSpPr>
          <p:spPr>
            <a:xfrm rot="18900000">
              <a:off x="5685079" y="2181398"/>
              <a:ext cx="2911626" cy="46036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635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Rounded Rectangle 18"/>
            <p:cNvSpPr/>
            <p:nvPr/>
          </p:nvSpPr>
          <p:spPr>
            <a:xfrm rot="13500000">
              <a:off x="3606269" y="2172665"/>
              <a:ext cx="2911368" cy="46040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635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5" name="Oval 8"/>
          <p:cNvSpPr/>
          <p:nvPr/>
        </p:nvSpPr>
        <p:spPr>
          <a:xfrm>
            <a:off x="3309938" y="2079625"/>
            <a:ext cx="2339975" cy="23399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Oval 10"/>
          <p:cNvSpPr/>
          <p:nvPr/>
        </p:nvSpPr>
        <p:spPr>
          <a:xfrm>
            <a:off x="3924300" y="2695575"/>
            <a:ext cx="1111250" cy="11096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143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Rounded Rectangle 13"/>
          <p:cNvSpPr/>
          <p:nvPr/>
        </p:nvSpPr>
        <p:spPr>
          <a:xfrm>
            <a:off x="3006725" y="3219450"/>
            <a:ext cx="2906713" cy="4603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ounded Rectangle 16"/>
          <p:cNvSpPr/>
          <p:nvPr/>
        </p:nvSpPr>
        <p:spPr>
          <a:xfrm>
            <a:off x="3114675" y="3221038"/>
            <a:ext cx="2906713" cy="4445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ounded Rectangle 17"/>
          <p:cNvSpPr/>
          <p:nvPr/>
        </p:nvSpPr>
        <p:spPr>
          <a:xfrm rot="5400000">
            <a:off x="3003551" y="3260725"/>
            <a:ext cx="2906712" cy="4603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ounded Rectangle 20"/>
          <p:cNvSpPr/>
          <p:nvPr/>
        </p:nvSpPr>
        <p:spPr>
          <a:xfrm rot="5400000">
            <a:off x="3008312" y="3322638"/>
            <a:ext cx="2906713" cy="4603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1"/>
          <p:cNvSpPr/>
          <p:nvPr/>
        </p:nvSpPr>
        <p:spPr>
          <a:xfrm>
            <a:off x="3992563" y="2854325"/>
            <a:ext cx="4699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ФВ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2" name="Rectangle 2"/>
          <p:cNvSpPr/>
          <p:nvPr/>
        </p:nvSpPr>
        <p:spPr>
          <a:xfrm>
            <a:off x="4473575" y="2854325"/>
            <a:ext cx="4365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ЭВ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4008438" y="3311525"/>
            <a:ext cx="4318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УВ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4" name="Rectangle 22"/>
          <p:cNvSpPr/>
          <p:nvPr/>
        </p:nvSpPr>
        <p:spPr>
          <a:xfrm>
            <a:off x="4394200" y="3332163"/>
            <a:ext cx="6461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НиТВ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3538538" y="3611563"/>
            <a:ext cx="6096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ПРР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62500" y="3657600"/>
            <a:ext cx="6111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СЛР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738688" y="2486025"/>
            <a:ext cx="5921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ХЭР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8" name="Rectangle 29"/>
          <p:cNvSpPr/>
          <p:nvPr/>
        </p:nvSpPr>
        <p:spPr>
          <a:xfrm>
            <a:off x="3438525" y="2517775"/>
            <a:ext cx="7572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ФРиЗ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9" name="Rectangle 30"/>
          <p:cNvSpPr/>
          <p:nvPr/>
        </p:nvSpPr>
        <p:spPr>
          <a:xfrm>
            <a:off x="3708400" y="1658938"/>
            <a:ext cx="3063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З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0" name="Rectangle 31"/>
          <p:cNvSpPr/>
          <p:nvPr/>
        </p:nvSpPr>
        <p:spPr>
          <a:xfrm>
            <a:off x="5700713" y="2495550"/>
            <a:ext cx="4429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ХТ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1" name="Rectangle 32"/>
          <p:cNvSpPr/>
          <p:nvPr/>
        </p:nvSpPr>
        <p:spPr>
          <a:xfrm>
            <a:off x="5807075" y="3509963"/>
            <a:ext cx="322263" cy="4016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Б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2" name="Rectangle 33"/>
          <p:cNvSpPr/>
          <p:nvPr/>
        </p:nvSpPr>
        <p:spPr>
          <a:xfrm>
            <a:off x="5556250" y="4175125"/>
            <a:ext cx="3095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Т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3" name="Rectangle 36"/>
          <p:cNvSpPr/>
          <p:nvPr/>
        </p:nvSpPr>
        <p:spPr>
          <a:xfrm>
            <a:off x="3851275" y="4518025"/>
            <a:ext cx="3238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К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4" name="Rectangle 39"/>
          <p:cNvSpPr/>
          <p:nvPr/>
        </p:nvSpPr>
        <p:spPr>
          <a:xfrm>
            <a:off x="4802188" y="4518025"/>
            <a:ext cx="320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С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5" name="Rectangle 40"/>
          <p:cNvSpPr/>
          <p:nvPr/>
        </p:nvSpPr>
        <p:spPr>
          <a:xfrm>
            <a:off x="3054350" y="4184650"/>
            <a:ext cx="3429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П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6" name="Rectangle 42"/>
          <p:cNvSpPr/>
          <p:nvPr/>
        </p:nvSpPr>
        <p:spPr>
          <a:xfrm>
            <a:off x="2673350" y="3495675"/>
            <a:ext cx="6175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ЧХЛ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7" name="Rectangle 43"/>
          <p:cNvSpPr/>
          <p:nvPr/>
        </p:nvSpPr>
        <p:spPr>
          <a:xfrm>
            <a:off x="2794000" y="2495550"/>
            <a:ext cx="5048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ФК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8" name="Rectangle 44"/>
          <p:cNvSpPr/>
          <p:nvPr/>
        </p:nvSpPr>
        <p:spPr>
          <a:xfrm>
            <a:off x="4832350" y="1681163"/>
            <a:ext cx="4048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М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9" name="Rectangle 45"/>
          <p:cNvSpPr/>
          <p:nvPr/>
        </p:nvSpPr>
        <p:spPr>
          <a:xfrm rot="1717437">
            <a:off x="4748085" y="1065932"/>
            <a:ext cx="1120820" cy="3693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Музыкально-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художественная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0" name="Rectangle 46"/>
          <p:cNvSpPr/>
          <p:nvPr/>
        </p:nvSpPr>
        <p:spPr>
          <a:xfrm rot="4188241">
            <a:off x="6110083" y="2280119"/>
            <a:ext cx="998991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Продуктивная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1" name="Rectangle 49"/>
          <p:cNvSpPr/>
          <p:nvPr/>
        </p:nvSpPr>
        <p:spPr>
          <a:xfrm rot="6051958">
            <a:off x="6459560" y="3552401"/>
            <a:ext cx="300037" cy="369888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*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2" name="Rectangle 50"/>
          <p:cNvSpPr/>
          <p:nvPr/>
        </p:nvSpPr>
        <p:spPr>
          <a:xfrm rot="19978906">
            <a:off x="3601466" y="1065654"/>
            <a:ext cx="300038" cy="369887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*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3" name="Rectangle 51"/>
          <p:cNvSpPr/>
          <p:nvPr/>
        </p:nvSpPr>
        <p:spPr>
          <a:xfrm rot="17724770">
            <a:off x="1911810" y="2370609"/>
            <a:ext cx="970137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Двигательная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4" name="Rectangle 52"/>
          <p:cNvSpPr/>
          <p:nvPr/>
        </p:nvSpPr>
        <p:spPr>
          <a:xfrm rot="15329641">
            <a:off x="1843265" y="3696171"/>
            <a:ext cx="849913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Восприятие</a:t>
            </a:r>
            <a:endParaRPr 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5" name="Rectangle 56"/>
          <p:cNvSpPr/>
          <p:nvPr/>
        </p:nvSpPr>
        <p:spPr>
          <a:xfrm rot="13523422">
            <a:off x="2228829" y="4606320"/>
            <a:ext cx="1271502" cy="3693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Познавательно-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исследовательская</a:t>
            </a:r>
            <a:endParaRPr lang="en-US" sz="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6" name="Rectangle 57"/>
          <p:cNvSpPr/>
          <p:nvPr/>
        </p:nvSpPr>
        <p:spPr>
          <a:xfrm rot="11743561">
            <a:off x="3202357" y="5403148"/>
            <a:ext cx="1208985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Коммуникативная</a:t>
            </a:r>
            <a:endParaRPr lang="en-US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7" name="Rectangle 58"/>
          <p:cNvSpPr/>
          <p:nvPr/>
        </p:nvSpPr>
        <p:spPr>
          <a:xfrm rot="10005985">
            <a:off x="4790157" y="5419401"/>
            <a:ext cx="654346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Игровая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48" name="Rectangle 59"/>
          <p:cNvSpPr/>
          <p:nvPr/>
        </p:nvSpPr>
        <p:spPr>
          <a:xfrm rot="8214108">
            <a:off x="5814646" y="4726460"/>
            <a:ext cx="723275" cy="23083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Трудовая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15017 0.00115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81481E-6 L -0.15312 -0.00047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0.00052 0.20973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-0.00013 -0.22477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5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25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5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750"/>
                            </p:stCondLst>
                            <p:childTnLst>
                              <p:par>
                                <p:cTn id="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5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783</TotalTime>
  <Words>2230</Words>
  <Application>Microsoft Office PowerPoint</Application>
  <PresentationFormat>Экран (4:3)</PresentationFormat>
  <Paragraphs>185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25</vt:i4>
      </vt:variant>
    </vt:vector>
  </HeadingPairs>
  <TitlesOfParts>
    <vt:vector size="38" baseType="lpstr">
      <vt:lpstr>Candara</vt:lpstr>
      <vt:lpstr>Arial</vt:lpstr>
      <vt:lpstr>Symbol</vt:lpstr>
      <vt:lpstr>Calibri</vt:lpstr>
      <vt:lpstr>Times New Roman</vt:lpstr>
      <vt:lpstr>Wingdings</vt:lpstr>
      <vt:lpstr>Волна</vt:lpstr>
      <vt:lpstr>Волна</vt:lpstr>
      <vt:lpstr>Волна</vt:lpstr>
      <vt:lpstr>Волна</vt:lpstr>
      <vt:lpstr>Волна</vt:lpstr>
      <vt:lpstr>Волна</vt:lpstr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Admin</cp:lastModifiedBy>
  <cp:revision>52</cp:revision>
  <dcterms:modified xsi:type="dcterms:W3CDTF">2013-10-02T09:25:21Z</dcterms:modified>
</cp:coreProperties>
</file>